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sldIdLst>
    <p:sldId id="256" r:id="rId2"/>
    <p:sldId id="258" r:id="rId3"/>
    <p:sldId id="264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05"/>
    <p:restoredTop sz="94632"/>
  </p:normalViewPr>
  <p:slideViewPr>
    <p:cSldViewPr snapToGrid="0">
      <p:cViewPr varScale="1">
        <p:scale>
          <a:sx n="106" d="100"/>
          <a:sy n="106" d="100"/>
        </p:scale>
        <p:origin x="10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0472" y="1463557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0472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46538D75-00C2-DE73-4C65-FE94AC658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0B8E-A176-49F2-A3C1-FEDA0200170B}" type="datetime2">
              <a:rPr lang="en-US" smtClean="0"/>
              <a:t>Monday, October 16, 2023</a:t>
            </a:fld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6B601B81-68C1-B63A-105C-EC637DF56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9F3E495-0415-392A-9A07-34555BBC7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110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268C47-2910-B99C-EC67-F6649ADC2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A49D-4A7C-4944-9802-8EE0B5A6CEDD}" type="datetime2">
              <a:rPr lang="en-US" smtClean="0"/>
              <a:t>Monday, October 16,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019515-4A04-FBE0-E89C-86ECBB7E9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D9C272-2490-C827-9BE5-9CEE4185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192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32613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3943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FF68BE-C313-C839-B719-0339AC344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89DDD-3B11-4150-8B39-3662C10D8BF9}" type="datetime2">
              <a:rPr lang="en-US" smtClean="0"/>
              <a:t>Monday, October 16,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4F4E5F-FFF4-F934-3DD9-134F8D242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FE0F82-88EB-FAE2-FC02-99D5EE301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322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4" y="1825625"/>
            <a:ext cx="10515600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25CBB87-BE9B-82CE-8A24-F21EEA036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7BA6-BEF8-495F-ACCD-8D19769E4FC6}" type="datetime2">
              <a:rPr lang="en-US" smtClean="0"/>
              <a:t>Monday, October 16, 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2131628-C033-9728-C4CF-90CDBCB89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67216CA-9A26-BBE7-68A3-9237D22CD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685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B034DD9-4A61-318F-88CF-79721B55A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7292D-4609-4E55-92E3-C12C6A1234E8}" type="datetime2">
              <a:rPr lang="en-US" smtClean="0"/>
              <a:t>Monday, October 16, 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496DA99-E916-9F7C-9E88-AA06046AE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1CC86B5-B6B3-4633-0D90-AACB44D0D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74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78F7F10-35F6-E392-D41B-3CD300D5CCF8}"/>
              </a:ext>
            </a:extLst>
          </p:cNvPr>
          <p:cNvSpPr/>
          <p:nvPr/>
        </p:nvSpPr>
        <p:spPr>
          <a:xfrm>
            <a:off x="0" y="685800"/>
            <a:ext cx="11494008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181600" cy="4206382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pPr lvl="0">
              <a:buChar char="¬"/>
            </a:pPr>
            <a:r>
              <a:rPr lang="en-US"/>
              <a:t>Click to edit Master text styles</a:t>
            </a:r>
          </a:p>
          <a:p>
            <a:pPr lvl="1">
              <a:buChar char="¬"/>
            </a:pPr>
            <a:r>
              <a:rPr lang="en-US"/>
              <a:t>Second level</a:t>
            </a:r>
          </a:p>
          <a:p>
            <a:pPr lvl="2">
              <a:buChar char="¬"/>
            </a:pPr>
            <a:r>
              <a:rPr lang="en-US"/>
              <a:t>Third level</a:t>
            </a:r>
          </a:p>
          <a:p>
            <a:pPr lvl="3">
              <a:buChar char="¬"/>
            </a:pPr>
            <a:r>
              <a:rPr lang="en-US"/>
              <a:t>Fourth level</a:t>
            </a:r>
          </a:p>
          <a:p>
            <a:pPr lvl="4">
              <a:buChar char="¬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56178" y="1825625"/>
            <a:ext cx="518004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35274CEC-210E-BC97-9B79-A7D801E4B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0E29-2C79-4A2A-B61C-A21B8362A50A}" type="datetime2">
              <a:rPr lang="en-US" smtClean="0"/>
              <a:t>Monday, October 16, 2023</a:t>
            </a:fld>
            <a:endParaRPr lang="en-US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486B3D53-F805-C08E-2359-498218FC6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61C4695B-D7BD-45F7-EB23-6FDAF2410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057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A1F52B7-5271-53AA-8260-0CF50FF8DA3C}"/>
              </a:ext>
            </a:extLst>
          </p:cNvPr>
          <p:cNvSpPr/>
          <p:nvPr/>
        </p:nvSpPr>
        <p:spPr>
          <a:xfrm>
            <a:off x="0" y="685800"/>
            <a:ext cx="11494008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78" y="365125"/>
            <a:ext cx="10515600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17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2178" y="2505075"/>
            <a:ext cx="515778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5459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54590" y="2505075"/>
            <a:ext cx="5183188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7198C3F1-4E77-7888-CDB8-CF9406E4A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A0177-5432-41AC-9593-8EC96BFF4F82}" type="datetime2">
              <a:rPr lang="en-US" smtClean="0"/>
              <a:t>Monday, October 16, 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93561D3-90F6-AD82-BCFE-90F9427D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32F9B33-3FA7-526F-7B45-342EB64A1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138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15600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9328E63-E075-39E2-BAA7-30CCAE2E7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29A7B-B2F1-41A3-B969-4E25F618B967}" type="datetime2">
              <a:rPr lang="en-US" smtClean="0"/>
              <a:t>Monday, October 16, 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A5894A5-0E01-F43E-C68A-2EFAB2EB8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250128C-CE40-2B40-1B89-7E9AAAAC4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6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281B99-C6A0-F92A-BDD3-BB362196501C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B8367C-67E1-A50A-1584-F859A6FED9C9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B8861-51D7-741E-6B2C-25412D40E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8B79-F222-4FD1-8713-07459E1B5004}" type="datetime2">
              <a:rPr lang="en-US" smtClean="0"/>
              <a:t>Monday, October 16,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69A2F-0657-B33B-8334-C458A953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B4FC84-48ED-0480-2497-FCD84C127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576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12425" cy="1600200"/>
          </a:xfrm>
        </p:spPr>
        <p:txBody>
          <a:bodyPr anchor="b">
            <a:norm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2830" y="2199340"/>
            <a:ext cx="6172200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3932237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3F37370-7C05-0AAE-A0C3-9EE620A84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30FD-0818-4065-B5FE-410552D9B1BC}" type="datetime2">
              <a:rPr lang="en-US" smtClean="0"/>
              <a:t>Monday, October 16, 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900B8E3-39E6-A88A-BBFB-717596EB3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48E340D-1840-D987-3EEA-963BDDE31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52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3932237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1276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3932237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0F28E44-58BB-553B-BBD0-F292C66CC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2D289-0EBF-40C7-B6E8-60285281F180}" type="datetime2">
              <a:rPr lang="en-US" smtClean="0"/>
              <a:t>Monday, October 16, 2023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F22D156-E5FE-F118-0553-B401F1965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8AEE0A6-6120-9BA2-5751-E0E2D8CF0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42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4B53B4F-080C-8523-03AD-871CC3B8D168}"/>
              </a:ext>
            </a:extLst>
          </p:cNvPr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3B790B-70BD-FD52-2540-F1DA4882170E}"/>
              </a:ext>
            </a:extLst>
          </p:cNvPr>
          <p:cNvSpPr/>
          <p:nvPr/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 descr="Tag=AccentColor&#10;Flavor=Light&#10;Target=Line">
            <a:extLst>
              <a:ext uri="{FF2B5EF4-FFF2-40B4-BE49-F238E27FC236}">
                <a16:creationId xmlns:a16="http://schemas.microsoft.com/office/drawing/2014/main" id="{7D4FC5F0-CBD6-AEEB-4902-28D624068890}"/>
              </a:ext>
            </a:extLst>
          </p:cNvPr>
          <p:cNvCxnSpPr>
            <a:cxnSpLocks/>
          </p:cNvCxnSpPr>
          <p:nvPr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 descr="Tag=AccentColor&#10;Flavor=Light&#10;Target=Line">
            <a:extLst>
              <a:ext uri="{FF2B5EF4-FFF2-40B4-BE49-F238E27FC236}">
                <a16:creationId xmlns:a16="http://schemas.microsoft.com/office/drawing/2014/main" id="{FA9EB4DB-DDA5-1A45-7D87-B2BF67D2D1C3}"/>
              </a:ext>
            </a:extLst>
          </p:cNvPr>
          <p:cNvCxnSpPr>
            <a:cxnSpLocks/>
          </p:cNvCxnSpPr>
          <p:nvPr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fld id="{94CDC665-7415-4DAF-AE09-B9BBC1907393}" type="datetime2">
              <a:rPr lang="en-US" smtClean="0"/>
              <a:t>Monday, October 16,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-18288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47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BB3B2C43-5E36-4768-8319-6752D24B4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id="{B044326E-7BB3-4929-BE33-05CA64DBB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731CF4E0-AA2D-43CA-A528-C52FB1582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F43709-BE75-5A45-71CB-51EEFC802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9319" y="576263"/>
            <a:ext cx="5054196" cy="2967606"/>
          </a:xfrm>
        </p:spPr>
        <p:txBody>
          <a:bodyPr anchor="b">
            <a:normAutofit/>
          </a:bodyPr>
          <a:lstStyle/>
          <a:p>
            <a:pPr algn="l"/>
            <a:r>
              <a:rPr lang="en-BR" sz="2500" dirty="0"/>
              <a:t>INF1038 – Aprendizado Automático</a:t>
            </a:r>
            <a:br>
              <a:rPr lang="en-BR" sz="3400" dirty="0"/>
            </a:br>
            <a:br>
              <a:rPr lang="en-BR" sz="3400" dirty="0"/>
            </a:br>
            <a:r>
              <a:rPr lang="en-BR" sz="3400" dirty="0"/>
              <a:t>Análise Exploratória de Dados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173BD8-2A2D-CFC2-82D1-F64DEB2399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9319" y="3764975"/>
            <a:ext cx="5054196" cy="2192683"/>
          </a:xfrm>
        </p:spPr>
        <p:txBody>
          <a:bodyPr>
            <a:normAutofit/>
          </a:bodyPr>
          <a:lstStyle/>
          <a:p>
            <a:pPr algn="l"/>
            <a:r>
              <a:rPr lang="en-BR" sz="2200" dirty="0"/>
              <a:t>Bruno Ramos - 1911499</a:t>
            </a:r>
          </a:p>
          <a:p>
            <a:pPr algn="l"/>
            <a:r>
              <a:rPr lang="en-BR" sz="2200" dirty="0"/>
              <a:t>João Pedro Cunha - 1910626</a:t>
            </a:r>
          </a:p>
        </p:txBody>
      </p:sp>
      <p:pic>
        <p:nvPicPr>
          <p:cNvPr id="1028" name="Picture 4" descr="Você sabe o que é a Análise Exploratória de Dados?">
            <a:extLst>
              <a:ext uri="{FF2B5EF4-FFF2-40B4-BE49-F238E27FC236}">
                <a16:creationId xmlns:a16="http://schemas.microsoft.com/office/drawing/2014/main" id="{56B13587-48E2-F024-D312-963E5EA633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26" r="16774"/>
          <a:stretch/>
        </p:blipFill>
        <p:spPr bwMode="auto">
          <a:xfrm>
            <a:off x="-6472" y="10"/>
            <a:ext cx="5486394" cy="6857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7" name="Rectangle 1046">
            <a:extLst>
              <a:ext uri="{FF2B5EF4-FFF2-40B4-BE49-F238E27FC236}">
                <a16:creationId xmlns:a16="http://schemas.microsoft.com/office/drawing/2014/main" id="{3B083774-A903-4B1B-BC6A-94C1F048E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479921" y="0"/>
            <a:ext cx="287517" cy="6857992"/>
          </a:xfrm>
          <a:prstGeom prst="rect">
            <a:avLst/>
          </a:prstGeom>
          <a:solidFill>
            <a:srgbClr val="FD6E55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1048" name="Straight Connector 1047">
            <a:extLst>
              <a:ext uri="{FF2B5EF4-FFF2-40B4-BE49-F238E27FC236}">
                <a16:creationId xmlns:a16="http://schemas.microsoft.com/office/drawing/2014/main" id="{5D5FB189-1F48-4A47-B036-6AF7E11A8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504676" y="-14198"/>
            <a:ext cx="0" cy="6858000"/>
          </a:xfrm>
          <a:prstGeom prst="line">
            <a:avLst/>
          </a:prstGeom>
          <a:ln w="9525" cap="rnd">
            <a:solidFill>
              <a:srgbClr val="FD6E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Straight Connector 1042">
            <a:extLst>
              <a:ext uri="{FF2B5EF4-FFF2-40B4-BE49-F238E27FC236}">
                <a16:creationId xmlns:a16="http://schemas.microsoft.com/office/drawing/2014/main" id="{C5B335DD-3163-4EC5-8B6B-2AB53E64D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FD6E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726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94B53B4F-080C-8523-03AD-871CC3B8D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53B790B-70BD-FD52-2540-F1DA48821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D4FC5F0-CBD6-AEEB-4902-28D624068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A9EB4DB-DDA5-1A45-7D87-B2BF67D2D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9D95E49-763A-4886-B038-82F73474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28EC6A1-D299-4AFF-AD16-9ADC9A31F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FB99A-0864-E9FE-05A9-B7C88697F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425" y="-1502091"/>
            <a:ext cx="10797307" cy="29676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Base: Adult Income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1D935-CC0E-2B21-CB20-0BE1BD998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-1828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BE69E03-4804-4553-A1EC-F089884EF50F}" type="slidenum">
              <a:rPr lang="en-US" sz="1200" smtClean="0"/>
              <a:pPr>
                <a:spcAft>
                  <a:spcPts val="600"/>
                </a:spcAft>
              </a:pPr>
              <a:t>2</a:t>
            </a:fld>
            <a:endParaRPr lang="en-US" sz="120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85EE6CD-C61E-4F22-9787-1ADF1D3EB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493126" y="699894"/>
            <a:ext cx="698873" cy="5466696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chemeClr val="accent5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060C424-AE6E-4E63-BB6C-303952196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0608F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3A5461B-0FE0-4F7B-B087-D898AA153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0608F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DB946B9-B2DC-E98F-0741-AFF858032613}"/>
              </a:ext>
            </a:extLst>
          </p:cNvPr>
          <p:cNvSpPr txBox="1"/>
          <p:nvPr/>
        </p:nvSpPr>
        <p:spPr>
          <a:xfrm>
            <a:off x="1478324" y="1780674"/>
            <a:ext cx="10007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A renda anual de um indivíduo resulta de vários fatores. Intuitivamente, é influenciado pelo nível de escolaridade do indivíduo, idade, sexo, ocupação, etc.</a:t>
            </a:r>
            <a:endParaRPr lang="en-B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9B8BD0-4788-ACA5-1853-D472E68B7211}"/>
              </a:ext>
            </a:extLst>
          </p:cNvPr>
          <p:cNvSpPr txBox="1"/>
          <p:nvPr/>
        </p:nvSpPr>
        <p:spPr>
          <a:xfrm>
            <a:off x="1478323" y="2672289"/>
            <a:ext cx="10007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16 colunas: idade, classe de trabalho, sexo, horas de trabalho por semana, raça, ocupação, nível educacional etc.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279385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FB99A-0864-E9FE-05A9-B7C88697F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425" y="-1502091"/>
            <a:ext cx="10797307" cy="29676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/>
              <a:t>Identificação</a:t>
            </a:r>
            <a:r>
              <a:rPr lang="en-US" sz="4800" dirty="0"/>
              <a:t> de </a:t>
            </a:r>
            <a:r>
              <a:rPr lang="en-US" sz="4800" dirty="0" err="1"/>
              <a:t>valores</a:t>
            </a:r>
            <a:r>
              <a:rPr lang="en-US" sz="4800" dirty="0"/>
              <a:t> </a:t>
            </a:r>
            <a:r>
              <a:rPr lang="en-US" sz="4800" dirty="0" err="1"/>
              <a:t>nulos</a:t>
            </a:r>
            <a:endParaRPr lang="en-US" sz="4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1D935-CC0E-2B21-CB20-0BE1BD998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-1828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BE69E03-4804-4553-A1EC-F089884EF50F}" type="slidenum">
              <a:rPr lang="en-US" sz="1200" smtClean="0"/>
              <a:pPr>
                <a:spcAft>
                  <a:spcPts val="600"/>
                </a:spcAft>
              </a:pPr>
              <a:t>3</a:t>
            </a:fld>
            <a:endParaRPr lang="en-US" sz="12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15A5E6-11F4-8B53-E112-A787FBB84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257" y="1479614"/>
            <a:ext cx="7561642" cy="463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054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FB99A-0864-E9FE-05A9-B7C88697F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199" y="-1483803"/>
            <a:ext cx="7249489" cy="29676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/>
              <a:t>Normalização</a:t>
            </a:r>
            <a:r>
              <a:rPr lang="en-US" sz="4800" dirty="0"/>
              <a:t> da Base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1D935-CC0E-2B21-CB20-0BE1BD998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5557" y="0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BE69E03-4804-4553-A1EC-F089884EF50F}" type="slidenum">
              <a:rPr lang="en-US" sz="1200" smtClean="0"/>
              <a:pPr>
                <a:spcAft>
                  <a:spcPts val="600"/>
                </a:spcAft>
              </a:pPr>
              <a:t>4</a:t>
            </a:fld>
            <a:endParaRPr lang="en-US" sz="1200" dirty="0"/>
          </a:p>
        </p:txBody>
      </p:sp>
      <p:pic>
        <p:nvPicPr>
          <p:cNvPr id="4" name="Picture 3" descr="A graph with a line graph and a line graph&#10;&#10;Description automatically generated with medium confidence">
            <a:extLst>
              <a:ext uri="{FF2B5EF4-FFF2-40B4-BE49-F238E27FC236}">
                <a16:creationId xmlns:a16="http://schemas.microsoft.com/office/drawing/2014/main" id="{8EE11B97-78B9-8F61-838D-61FB4428A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128" y="1930324"/>
            <a:ext cx="5274206" cy="333373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75A620F-C0D0-3488-43BA-ED8B8AF3BC82}"/>
              </a:ext>
            </a:extLst>
          </p:cNvPr>
          <p:cNvCxnSpPr/>
          <p:nvPr/>
        </p:nvCxnSpPr>
        <p:spPr>
          <a:xfrm>
            <a:off x="5695950" y="3413664"/>
            <a:ext cx="8001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681133C1-BA91-6A4A-D3F4-E3B2C5504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1846" y="1930324"/>
            <a:ext cx="5274206" cy="331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402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CE68C35-0307-4DBB-9BB2-51A0BC80F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Background Gray Rectangle">
            <a:extLst>
              <a:ext uri="{FF2B5EF4-FFF2-40B4-BE49-F238E27FC236}">
                <a16:creationId xmlns:a16="http://schemas.microsoft.com/office/drawing/2014/main" id="{B4461734-7A1F-4C43-9DD1-82961A9BC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1" name="White Rectangle">
            <a:extLst>
              <a:ext uri="{FF2B5EF4-FFF2-40B4-BE49-F238E27FC236}">
                <a16:creationId xmlns:a16="http://schemas.microsoft.com/office/drawing/2014/main" id="{F76B182E-353C-4F09-98E3-D0D9D094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FB99A-0864-E9FE-05A9-B7C88697F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01" y="603503"/>
            <a:ext cx="11242377" cy="17392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 err="1"/>
              <a:t>Distribuição</a:t>
            </a:r>
            <a:r>
              <a:rPr lang="en-US" sz="4800" dirty="0"/>
              <a:t> de </a:t>
            </a:r>
            <a:r>
              <a:rPr lang="en-US" sz="4800" dirty="0" err="1"/>
              <a:t>Idade</a:t>
            </a:r>
            <a:r>
              <a:rPr lang="en-US" sz="4800" dirty="0"/>
              <a:t> e </a:t>
            </a:r>
            <a:r>
              <a:rPr lang="en-US" sz="4800" dirty="0" err="1"/>
              <a:t>Nível</a:t>
            </a:r>
            <a:r>
              <a:rPr lang="en-US" sz="4800" dirty="0"/>
              <a:t> </a:t>
            </a:r>
            <a:r>
              <a:rPr lang="en-US" sz="4800" dirty="0" err="1"/>
              <a:t>Educacional</a:t>
            </a:r>
            <a:endParaRPr lang="en-US" sz="4800" dirty="0"/>
          </a:p>
        </p:txBody>
      </p:sp>
      <p:cxnSp>
        <p:nvCxnSpPr>
          <p:cNvPr id="32" name="Vertical Connector">
            <a:extLst>
              <a:ext uri="{FF2B5EF4-FFF2-40B4-BE49-F238E27FC236}">
                <a16:creationId xmlns:a16="http://schemas.microsoft.com/office/drawing/2014/main" id="{A32DD4E3-F3A5-479E-9FC8-93181F7AB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Horizontal Connector 2">
            <a:extLst>
              <a:ext uri="{FF2B5EF4-FFF2-40B4-BE49-F238E27FC236}">
                <a16:creationId xmlns:a16="http://schemas.microsoft.com/office/drawing/2014/main" id="{A5C97BEA-9A67-4872-9526-42EECD54C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1D935-CC0E-2B21-CB20-0BE1BD998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900" y="2589892"/>
            <a:ext cx="400694" cy="4006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530352">
              <a:spcAft>
                <a:spcPts val="348"/>
              </a:spcAft>
            </a:pPr>
            <a:fld id="{7BE69E03-4804-4553-A1EC-F089884EF50F}" type="slidenum">
              <a:rPr lang="en-US" sz="696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pPr defTabSz="530352">
                <a:spcAft>
                  <a:spcPts val="348"/>
                </a:spcAft>
              </a:pPr>
              <a:t>5</a:t>
            </a:fld>
            <a:endParaRPr lang="en-US" sz="1200"/>
          </a:p>
        </p:txBody>
      </p:sp>
      <p:pic>
        <p:nvPicPr>
          <p:cNvPr id="5" name="Picture 4" descr="A graph of a graph&#10;&#10;Description automatically generated">
            <a:extLst>
              <a:ext uri="{FF2B5EF4-FFF2-40B4-BE49-F238E27FC236}">
                <a16:creationId xmlns:a16="http://schemas.microsoft.com/office/drawing/2014/main" id="{F18DD7AB-9B7A-55D9-337D-7BD11F09C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222" y="2565935"/>
            <a:ext cx="5434924" cy="317693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5FA1AE8-CC6E-23FC-517F-0FB1C908B4A7}"/>
              </a:ext>
            </a:extLst>
          </p:cNvPr>
          <p:cNvSpPr txBox="1">
            <a:spLocks/>
          </p:cNvSpPr>
          <p:nvPr/>
        </p:nvSpPr>
        <p:spPr>
          <a:xfrm>
            <a:off x="2167452" y="2205084"/>
            <a:ext cx="2154464" cy="3651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530352">
              <a:spcAft>
                <a:spcPts val="600"/>
              </a:spcAft>
            </a:pPr>
            <a:r>
              <a:rPr lang="en-US" sz="14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Nível</a:t>
            </a:r>
            <a:r>
              <a:rPr lang="en-US" sz="1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14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Educacional</a:t>
            </a:r>
            <a:endParaRPr lang="en-US" sz="1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D1CB90-85BB-5AB6-C884-4069C84C1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977" y="2570212"/>
            <a:ext cx="5526864" cy="3233707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03779EE-086E-B3F2-67F4-743ABA2909F3}"/>
              </a:ext>
            </a:extLst>
          </p:cNvPr>
          <p:cNvSpPr txBox="1">
            <a:spLocks/>
          </p:cNvSpPr>
          <p:nvPr/>
        </p:nvSpPr>
        <p:spPr>
          <a:xfrm>
            <a:off x="8054050" y="2221611"/>
            <a:ext cx="2154464" cy="3651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530352">
              <a:spcAft>
                <a:spcPts val="600"/>
              </a:spcAft>
            </a:pPr>
            <a:r>
              <a:rPr lang="en-US" sz="14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Idade</a:t>
            </a:r>
            <a:endParaRPr lang="en-US" sz="1400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C88D169-6FC3-C0DA-82B4-249029CE85F7}"/>
              </a:ext>
            </a:extLst>
          </p:cNvPr>
          <p:cNvSpPr txBox="1">
            <a:spLocks/>
          </p:cNvSpPr>
          <p:nvPr/>
        </p:nvSpPr>
        <p:spPr>
          <a:xfrm>
            <a:off x="11515557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BR"/>
            </a:defPPr>
            <a:lvl1pPr marL="0" algn="ctr" defTabSz="914400" rtl="0" eaLnBrk="1" latinLnBrk="0" hangingPunct="1"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7BE69E03-4804-4553-A1EC-F089884EF50F}" type="slidenum">
              <a:rPr lang="en-US" sz="1200" smtClean="0"/>
              <a:pPr>
                <a:spcAft>
                  <a:spcPts val="600"/>
                </a:spcAft>
              </a:pPr>
              <a:t>5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28898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FB99A-0864-E9FE-05A9-B7C88697F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01" y="603503"/>
            <a:ext cx="11242377" cy="17392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 err="1"/>
              <a:t>Idade</a:t>
            </a:r>
            <a:r>
              <a:rPr lang="en-US" sz="4800" dirty="0"/>
              <a:t> vs </a:t>
            </a:r>
            <a:r>
              <a:rPr lang="en-US" sz="4800" dirty="0" err="1"/>
              <a:t>Salários</a:t>
            </a:r>
            <a:endParaRPr lang="en-US" sz="4800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C88D169-6FC3-C0DA-82B4-249029CE85F7}"/>
              </a:ext>
            </a:extLst>
          </p:cNvPr>
          <p:cNvSpPr txBox="1">
            <a:spLocks/>
          </p:cNvSpPr>
          <p:nvPr/>
        </p:nvSpPr>
        <p:spPr>
          <a:xfrm>
            <a:off x="11515557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BR"/>
            </a:defPPr>
            <a:lvl1pPr marL="0" algn="ctr" defTabSz="914400" rtl="0" eaLnBrk="1" latinLnBrk="0" hangingPunct="1"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7BE69E03-4804-4553-A1EC-F089884EF50F}" type="slidenum">
              <a:rPr lang="en-US" sz="1200" smtClean="0"/>
              <a:pPr>
                <a:spcAft>
                  <a:spcPts val="600"/>
                </a:spcAft>
              </a:pPr>
              <a:t>6</a:t>
            </a:fld>
            <a:endParaRPr lang="en-US" sz="1200" dirty="0"/>
          </a:p>
        </p:txBody>
      </p:sp>
      <p:pic>
        <p:nvPicPr>
          <p:cNvPr id="4" name="Picture 3" descr="A graph with green and yellow bars&#10;&#10;Description automatically generated">
            <a:extLst>
              <a:ext uri="{FF2B5EF4-FFF2-40B4-BE49-F238E27FC236}">
                <a16:creationId xmlns:a16="http://schemas.microsoft.com/office/drawing/2014/main" id="{75DE54C4-C184-A02B-4C61-9A54FF08E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094" y="1237569"/>
            <a:ext cx="8721811" cy="489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25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FB99A-0864-E9FE-05A9-B7C88697F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01" y="603503"/>
            <a:ext cx="11242377" cy="17392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 err="1"/>
              <a:t>Nível</a:t>
            </a:r>
            <a:r>
              <a:rPr lang="en-US" sz="4800" dirty="0"/>
              <a:t> </a:t>
            </a:r>
            <a:r>
              <a:rPr lang="en-US" sz="4800" dirty="0" err="1"/>
              <a:t>Educacional</a:t>
            </a:r>
            <a:r>
              <a:rPr lang="en-US" sz="4800" dirty="0"/>
              <a:t> vs </a:t>
            </a:r>
            <a:r>
              <a:rPr lang="en-US" sz="4800" dirty="0" err="1"/>
              <a:t>Salários</a:t>
            </a:r>
            <a:endParaRPr lang="en-US" sz="4800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C88D169-6FC3-C0DA-82B4-249029CE85F7}"/>
              </a:ext>
            </a:extLst>
          </p:cNvPr>
          <p:cNvSpPr txBox="1">
            <a:spLocks/>
          </p:cNvSpPr>
          <p:nvPr/>
        </p:nvSpPr>
        <p:spPr>
          <a:xfrm>
            <a:off x="11515557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BR"/>
            </a:defPPr>
            <a:lvl1pPr marL="0" algn="ctr" defTabSz="914400" rtl="0" eaLnBrk="1" latinLnBrk="0" hangingPunct="1"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7BE69E03-4804-4553-A1EC-F089884EF50F}" type="slidenum">
              <a:rPr lang="en-US" sz="1200" smtClean="0"/>
              <a:pPr>
                <a:spcAft>
                  <a:spcPts val="600"/>
                </a:spcAft>
              </a:pPr>
              <a:t>7</a:t>
            </a:fld>
            <a:endParaRPr lang="en-US" sz="1200" dirty="0"/>
          </a:p>
        </p:txBody>
      </p:sp>
      <p:pic>
        <p:nvPicPr>
          <p:cNvPr id="5" name="Picture 4" descr="A graph of income category&#10;&#10;Description automatically generated with medium confidence">
            <a:extLst>
              <a:ext uri="{FF2B5EF4-FFF2-40B4-BE49-F238E27FC236}">
                <a16:creationId xmlns:a16="http://schemas.microsoft.com/office/drawing/2014/main" id="{75A8C7EF-91E0-37BD-806B-73DD95310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83957"/>
            <a:ext cx="7772400" cy="460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039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FB99A-0864-E9FE-05A9-B7C88697F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02" y="603503"/>
            <a:ext cx="11093156" cy="17392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/>
              <a:t>Percentual de Altos </a:t>
            </a:r>
            <a:r>
              <a:rPr lang="en-US" sz="4800" dirty="0" err="1"/>
              <a:t>Salários</a:t>
            </a:r>
            <a:r>
              <a:rPr lang="en-US" sz="4800" dirty="0"/>
              <a:t> vs </a:t>
            </a:r>
            <a:r>
              <a:rPr lang="en-US" sz="4800" dirty="0" err="1"/>
              <a:t>Nível</a:t>
            </a:r>
            <a:r>
              <a:rPr lang="en-US" sz="4800" dirty="0"/>
              <a:t> </a:t>
            </a:r>
            <a:r>
              <a:rPr lang="en-US" sz="4800" dirty="0" err="1"/>
              <a:t>Educacional</a:t>
            </a:r>
            <a:r>
              <a:rPr lang="en-US" sz="4800" dirty="0"/>
              <a:t> e </a:t>
            </a:r>
            <a:r>
              <a:rPr lang="en-US" sz="4800" dirty="0" err="1"/>
              <a:t>Idade</a:t>
            </a:r>
            <a:endParaRPr lang="en-US" sz="4800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C88D169-6FC3-C0DA-82B4-249029CE85F7}"/>
              </a:ext>
            </a:extLst>
          </p:cNvPr>
          <p:cNvSpPr txBox="1">
            <a:spLocks/>
          </p:cNvSpPr>
          <p:nvPr/>
        </p:nvSpPr>
        <p:spPr>
          <a:xfrm>
            <a:off x="11515557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BR"/>
            </a:defPPr>
            <a:lvl1pPr marL="0" algn="ctr" defTabSz="914400" rtl="0" eaLnBrk="1" latinLnBrk="0" hangingPunct="1">
              <a:defRPr sz="1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7BE69E03-4804-4553-A1EC-F089884EF50F}" type="slidenum">
              <a:rPr lang="en-US" sz="1200" smtClean="0"/>
              <a:pPr>
                <a:spcAft>
                  <a:spcPts val="600"/>
                </a:spcAft>
              </a:pPr>
              <a:t>8</a:t>
            </a:fld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A83FB4-9F1F-0808-8C39-0E3E439A2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106" y="2043241"/>
            <a:ext cx="6343787" cy="387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058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Dante">
      <a:majorFont>
        <a:latin typeface="Georgia Pro"/>
        <a:ea typeface=""/>
        <a:cs typeface=""/>
      </a:majorFont>
      <a:minorFont>
        <a:latin typeface="Georgi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118</Words>
  <Application>Microsoft Macintosh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Dante (Headings)2</vt:lpstr>
      <vt:lpstr>Georgia Pro</vt:lpstr>
      <vt:lpstr>Helvetica Neue Medium</vt:lpstr>
      <vt:lpstr>Wingdings 2</vt:lpstr>
      <vt:lpstr>OffsetVTI</vt:lpstr>
      <vt:lpstr>INF1038 – Aprendizado Automático  Análise Exploratória de Dados</vt:lpstr>
      <vt:lpstr>Base: Adult Income</vt:lpstr>
      <vt:lpstr>Identificação de valores nulos</vt:lpstr>
      <vt:lpstr>Normalização da Base</vt:lpstr>
      <vt:lpstr>Distribuição de Idade e Nível Educacional</vt:lpstr>
      <vt:lpstr>Idade vs Salários</vt:lpstr>
      <vt:lpstr>Nível Educacional vs Salários</vt:lpstr>
      <vt:lpstr>Percentual de Altos Salários vs Nível Educacional e Idade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INF1038 – Aprendizado Automático  Análise Exploratória de Dados</dc:title>
  <dc:creator>gustavo ramos</dc:creator>
  <cp:lastModifiedBy>gustavo ramos</cp:lastModifiedBy>
  <cp:revision>2</cp:revision>
  <dcterms:created xsi:type="dcterms:W3CDTF">2023-10-08T22:42:03Z</dcterms:created>
  <dcterms:modified xsi:type="dcterms:W3CDTF">2023-10-16T12:22:33Z</dcterms:modified>
</cp:coreProperties>
</file>

<file path=docProps/thumbnail.jpeg>
</file>